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rata"/>
      <p:regular r:id="rId15"/>
    </p:embeddedFont>
    <p:embeddedFont>
      <p:font typeface="Prata"/>
      <p:regular r:id="rId16"/>
    </p:embeddedFont>
    <p:embeddedFont>
      <p:font typeface="Raleway"/>
      <p:regular r:id="rId17"/>
    </p:embeddedFont>
    <p:embeddedFont>
      <p:font typeface="Raleway"/>
      <p:regular r:id="rId18"/>
    </p:embeddedFont>
    <p:embeddedFont>
      <p:font typeface="Raleway"/>
      <p:regular r:id="rId19"/>
    </p:embeddedFont>
    <p:embeddedFont>
      <p:font typeface="Raleway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slideLayout" Target="../slideLayouts/slideLayout9.xml"/><Relationship Id="rId11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7297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Multi-Omics Analysis of Tumor-Infiltrating T Cells in ESCA and PACA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63069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Single-cell transcriptomics, mutation overlay, and immune profiling of esophageal and pancreatic adenocarcinomas to uncover T cell biology.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2075498"/>
            <a:ext cx="4919305" cy="40786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63413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UMAP Clustering of T Cell Subtypes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339185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6" name="Text 2"/>
          <p:cNvSpPr/>
          <p:nvPr/>
        </p:nvSpPr>
        <p:spPr>
          <a:xfrm>
            <a:off x="1020604" y="3618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Cluster Distribution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0604" y="41090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9 distinct T cell clusters identified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467" y="339185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9" name="Text 5"/>
          <p:cNvSpPr/>
          <p:nvPr/>
        </p:nvSpPr>
        <p:spPr>
          <a:xfrm>
            <a:off x="4912281" y="3618667"/>
            <a:ext cx="29788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Dimension Reduction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4912281" y="41090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UMAP visualization displays cell heterogeneity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52885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12" name="Text 8"/>
          <p:cNvSpPr/>
          <p:nvPr/>
        </p:nvSpPr>
        <p:spPr>
          <a:xfrm>
            <a:off x="1020604" y="55153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Marker Genes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020604" y="6005751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CD8+, CD4+, and Treg clusters clearly separated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1" y="1981438"/>
            <a:ext cx="5146238" cy="42667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19111" y="577096"/>
            <a:ext cx="767857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Proportion of T Cell Subtypes in ESCA and PACA</a:t>
            </a:r>
            <a:endParaRPr lang="en-US" sz="2650" dirty="0"/>
          </a:p>
        </p:txBody>
      </p:sp>
      <p:sp>
        <p:nvSpPr>
          <p:cNvPr id="5" name="Text 1"/>
          <p:cNvSpPr/>
          <p:nvPr/>
        </p:nvSpPr>
        <p:spPr>
          <a:xfrm>
            <a:off x="6219111" y="1699736"/>
            <a:ext cx="7678579" cy="449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00"/>
              </a:lnSpc>
              <a:buNone/>
            </a:pPr>
            <a:r>
              <a:rPr lang="en-US" sz="3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37%</a:t>
            </a:r>
            <a:endParaRPr lang="en-US" sz="3500" dirty="0"/>
          </a:p>
        </p:txBody>
      </p:sp>
      <p:sp>
        <p:nvSpPr>
          <p:cNvPr id="6" name="Text 2"/>
          <p:cNvSpPr/>
          <p:nvPr/>
        </p:nvSpPr>
        <p:spPr>
          <a:xfrm>
            <a:off x="9207818" y="2318861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CD8+ T Cells</a:t>
            </a:r>
            <a:endParaRPr lang="en-US" sz="1300" dirty="0"/>
          </a:p>
        </p:txBody>
      </p:sp>
      <p:sp>
        <p:nvSpPr>
          <p:cNvPr id="7" name="Text 3"/>
          <p:cNvSpPr/>
          <p:nvPr/>
        </p:nvSpPr>
        <p:spPr>
          <a:xfrm>
            <a:off x="6219111" y="2613065"/>
            <a:ext cx="7678579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Higher in ESCA vs PACA</a:t>
            </a:r>
            <a:endParaRPr lang="en-US" sz="1050" dirty="0"/>
          </a:p>
        </p:txBody>
      </p:sp>
      <p:sp>
        <p:nvSpPr>
          <p:cNvPr id="8" name="Text 4"/>
          <p:cNvSpPr/>
          <p:nvPr/>
        </p:nvSpPr>
        <p:spPr>
          <a:xfrm>
            <a:off x="6219111" y="3306961"/>
            <a:ext cx="7678579" cy="449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00"/>
              </a:lnSpc>
              <a:buNone/>
            </a:pPr>
            <a:r>
              <a:rPr lang="en-US" sz="3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28%</a:t>
            </a:r>
            <a:endParaRPr lang="en-US" sz="3500" dirty="0"/>
          </a:p>
        </p:txBody>
      </p:sp>
      <p:sp>
        <p:nvSpPr>
          <p:cNvPr id="9" name="Text 5"/>
          <p:cNvSpPr/>
          <p:nvPr/>
        </p:nvSpPr>
        <p:spPr>
          <a:xfrm>
            <a:off x="9207818" y="3926086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CD4+ Helper</a:t>
            </a:r>
            <a:endParaRPr lang="en-US" sz="1300" dirty="0"/>
          </a:p>
        </p:txBody>
      </p:sp>
      <p:sp>
        <p:nvSpPr>
          <p:cNvPr id="10" name="Text 6"/>
          <p:cNvSpPr/>
          <p:nvPr/>
        </p:nvSpPr>
        <p:spPr>
          <a:xfrm>
            <a:off x="6219111" y="4220289"/>
            <a:ext cx="7678579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Similar between cancer types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6219111" y="4914186"/>
            <a:ext cx="7678579" cy="449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00"/>
              </a:lnSpc>
              <a:buNone/>
            </a:pPr>
            <a:r>
              <a:rPr lang="en-US" sz="3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21%</a:t>
            </a:r>
            <a:endParaRPr lang="en-US" sz="3500" dirty="0"/>
          </a:p>
        </p:txBody>
      </p:sp>
      <p:sp>
        <p:nvSpPr>
          <p:cNvPr id="12" name="Text 8"/>
          <p:cNvSpPr/>
          <p:nvPr/>
        </p:nvSpPr>
        <p:spPr>
          <a:xfrm>
            <a:off x="9207818" y="5533311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Tregs</a:t>
            </a:r>
            <a:endParaRPr lang="en-US" sz="1300" dirty="0"/>
          </a:p>
        </p:txBody>
      </p:sp>
      <p:sp>
        <p:nvSpPr>
          <p:cNvPr id="13" name="Text 9"/>
          <p:cNvSpPr/>
          <p:nvPr/>
        </p:nvSpPr>
        <p:spPr>
          <a:xfrm>
            <a:off x="6219111" y="5827514"/>
            <a:ext cx="7678579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Elevated in PACA tumors</a:t>
            </a:r>
            <a:endParaRPr lang="en-US" sz="1050" dirty="0"/>
          </a:p>
        </p:txBody>
      </p:sp>
      <p:sp>
        <p:nvSpPr>
          <p:cNvPr id="14" name="Text 10"/>
          <p:cNvSpPr/>
          <p:nvPr/>
        </p:nvSpPr>
        <p:spPr>
          <a:xfrm>
            <a:off x="6219111" y="6521410"/>
            <a:ext cx="7678579" cy="449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00"/>
              </a:lnSpc>
              <a:buNone/>
            </a:pPr>
            <a:r>
              <a:rPr lang="en-US" sz="3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14%</a:t>
            </a:r>
            <a:endParaRPr lang="en-US" sz="3500" dirty="0"/>
          </a:p>
        </p:txBody>
      </p:sp>
      <p:sp>
        <p:nvSpPr>
          <p:cNvPr id="15" name="Text 11"/>
          <p:cNvSpPr/>
          <p:nvPr/>
        </p:nvSpPr>
        <p:spPr>
          <a:xfrm>
            <a:off x="9207818" y="7140535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Exhausted</a:t>
            </a:r>
            <a:endParaRPr lang="en-US" sz="1300" dirty="0"/>
          </a:p>
        </p:txBody>
      </p:sp>
      <p:sp>
        <p:nvSpPr>
          <p:cNvPr id="16" name="Text 12"/>
          <p:cNvSpPr/>
          <p:nvPr/>
        </p:nvSpPr>
        <p:spPr>
          <a:xfrm>
            <a:off x="6219111" y="7434739"/>
            <a:ext cx="7678579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More prevalent in ESCA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110940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FOXP3 Expression Across T Cell Groups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Treg Marker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FOXP3 expression highest in regulatory T cells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3042999"/>
            <a:ext cx="31562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Differential Expression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53341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5.2x higher in Treg vs other clusters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Cluster Specificity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Minimal expression in CD8+ populations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Functional Impact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985986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Correlates with immunosuppression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7814" y="477560"/>
            <a:ext cx="6117074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FOXP3 Expression Stratified by Cancer Type</a:t>
            </a:r>
            <a:endParaRPr lang="en-US" sz="2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814" y="1055965"/>
            <a:ext cx="6321385" cy="450568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07814" y="5688568"/>
            <a:ext cx="2235756" cy="650200"/>
          </a:xfrm>
          <a:prstGeom prst="roundRect">
            <a:avLst>
              <a:gd name="adj" fmla="val 2604"/>
            </a:avLst>
          </a:prstGeom>
          <a:solidFill>
            <a:srgbClr val="3A3B3C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277" y="5914430"/>
            <a:ext cx="158710" cy="19835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956441" y="5801439"/>
            <a:ext cx="1287780" cy="176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ESCA</a:t>
            </a:r>
            <a:endParaRPr lang="en-US" sz="1100" dirty="0"/>
          </a:p>
        </p:txBody>
      </p:sp>
      <p:sp>
        <p:nvSpPr>
          <p:cNvPr id="7" name="Text 3"/>
          <p:cNvSpPr/>
          <p:nvPr/>
        </p:nvSpPr>
        <p:spPr>
          <a:xfrm>
            <a:off x="2956441" y="6045398"/>
            <a:ext cx="1287780" cy="180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Lower FOXP3 expression</a:t>
            </a:r>
            <a:endParaRPr lang="en-US" sz="850" dirty="0"/>
          </a:p>
        </p:txBody>
      </p:sp>
      <p:sp>
        <p:nvSpPr>
          <p:cNvPr id="8" name="Shape 4"/>
          <p:cNvSpPr/>
          <p:nvPr/>
        </p:nvSpPr>
        <p:spPr>
          <a:xfrm>
            <a:off x="2900005" y="6334958"/>
            <a:ext cx="11066145" cy="7620"/>
          </a:xfrm>
          <a:prstGeom prst="roundRect">
            <a:avLst>
              <a:gd name="adj" fmla="val 222210"/>
            </a:avLst>
          </a:prstGeom>
          <a:solidFill>
            <a:srgbClr val="535455"/>
          </a:solidFill>
          <a:ln/>
        </p:spPr>
      </p:sp>
      <p:sp>
        <p:nvSpPr>
          <p:cNvPr id="9" name="Shape 5"/>
          <p:cNvSpPr/>
          <p:nvPr/>
        </p:nvSpPr>
        <p:spPr>
          <a:xfrm>
            <a:off x="607814" y="6395204"/>
            <a:ext cx="4471511" cy="650200"/>
          </a:xfrm>
          <a:prstGeom prst="roundRect">
            <a:avLst>
              <a:gd name="adj" fmla="val 2604"/>
            </a:avLst>
          </a:prstGeom>
          <a:solidFill>
            <a:srgbClr val="3A3B3C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155" y="6621066"/>
            <a:ext cx="158710" cy="19835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192197" y="6508075"/>
            <a:ext cx="1311831" cy="176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PACA</a:t>
            </a:r>
            <a:endParaRPr lang="en-US" sz="1100" dirty="0"/>
          </a:p>
        </p:txBody>
      </p:sp>
      <p:sp>
        <p:nvSpPr>
          <p:cNvPr id="12" name="Text 7"/>
          <p:cNvSpPr/>
          <p:nvPr/>
        </p:nvSpPr>
        <p:spPr>
          <a:xfrm>
            <a:off x="5192197" y="6752034"/>
            <a:ext cx="1311831" cy="180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Higher FOXP3 expression</a:t>
            </a:r>
            <a:endParaRPr lang="en-US" sz="850" dirty="0"/>
          </a:p>
        </p:txBody>
      </p:sp>
      <p:sp>
        <p:nvSpPr>
          <p:cNvPr id="13" name="Shape 8"/>
          <p:cNvSpPr/>
          <p:nvPr/>
        </p:nvSpPr>
        <p:spPr>
          <a:xfrm>
            <a:off x="5135761" y="7041594"/>
            <a:ext cx="8830389" cy="7620"/>
          </a:xfrm>
          <a:prstGeom prst="roundRect">
            <a:avLst>
              <a:gd name="adj" fmla="val 222210"/>
            </a:avLst>
          </a:prstGeom>
          <a:solidFill>
            <a:srgbClr val="535455"/>
          </a:solidFill>
          <a:ln/>
        </p:spPr>
      </p:sp>
      <p:sp>
        <p:nvSpPr>
          <p:cNvPr id="14" name="Shape 9"/>
          <p:cNvSpPr/>
          <p:nvPr/>
        </p:nvSpPr>
        <p:spPr>
          <a:xfrm>
            <a:off x="607814" y="7101840"/>
            <a:ext cx="6707386" cy="650200"/>
          </a:xfrm>
          <a:prstGeom prst="roundRect">
            <a:avLst>
              <a:gd name="adj" fmla="val 2604"/>
            </a:avLst>
          </a:prstGeom>
          <a:solidFill>
            <a:srgbClr val="3A3B3C"/>
          </a:solidFill>
          <a:ln/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152" y="7327702"/>
            <a:ext cx="158710" cy="19835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7428071" y="7214711"/>
            <a:ext cx="1056680" cy="176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PIK3CA+ PACA</a:t>
            </a:r>
            <a:endParaRPr lang="en-US" sz="1100" dirty="0"/>
          </a:p>
        </p:txBody>
      </p:sp>
      <p:sp>
        <p:nvSpPr>
          <p:cNvPr id="17" name="Text 11"/>
          <p:cNvSpPr/>
          <p:nvPr/>
        </p:nvSpPr>
        <p:spPr>
          <a:xfrm>
            <a:off x="7428071" y="7458670"/>
            <a:ext cx="1056680" cy="180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Highest FOXP3 level</a:t>
            </a:r>
            <a:endParaRPr lang="en-US" sz="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19" y="2351484"/>
            <a:ext cx="4947642" cy="352663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694015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Pathway Enrichment (GO) of DE Genes</a:t>
            </a:r>
            <a:endParaRPr lang="en-US" sz="420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2363986"/>
            <a:ext cx="1077397" cy="12929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680722" y="2579370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Cytokine Signaling</a:t>
            </a:r>
            <a:endParaRPr lang="en-US" sz="2100" dirty="0"/>
          </a:p>
        </p:txBody>
      </p:sp>
      <p:sp>
        <p:nvSpPr>
          <p:cNvPr id="7" name="Text 2"/>
          <p:cNvSpPr/>
          <p:nvPr/>
        </p:nvSpPr>
        <p:spPr>
          <a:xfrm>
            <a:off x="7680722" y="3045143"/>
            <a:ext cx="615588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Most significantly enriched</a:t>
            </a:r>
            <a:endParaRPr lang="en-US" sz="16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656886"/>
            <a:ext cx="1077397" cy="129290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680722" y="3872270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 Cell Activation</a:t>
            </a:r>
            <a:endParaRPr lang="en-US" sz="2100" dirty="0"/>
          </a:p>
        </p:txBody>
      </p:sp>
      <p:sp>
        <p:nvSpPr>
          <p:cNvPr id="10" name="Text 4"/>
          <p:cNvSpPr/>
          <p:nvPr/>
        </p:nvSpPr>
        <p:spPr>
          <a:xfrm>
            <a:off x="7680722" y="4338042"/>
            <a:ext cx="615588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Strong enrichment in PIK3CA mutants</a:t>
            </a:r>
            <a:endParaRPr lang="en-US" sz="16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949785"/>
            <a:ext cx="1077397" cy="129290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680722" y="5165169"/>
            <a:ext cx="3090505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Inflammatory Response</a:t>
            </a:r>
            <a:endParaRPr lang="en-US" sz="2100" dirty="0"/>
          </a:p>
        </p:txBody>
      </p:sp>
      <p:sp>
        <p:nvSpPr>
          <p:cNvPr id="13" name="Text 6"/>
          <p:cNvSpPr/>
          <p:nvPr/>
        </p:nvSpPr>
        <p:spPr>
          <a:xfrm>
            <a:off x="7680722" y="5630942"/>
            <a:ext cx="615588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Upregulated in PACA vs ESCA</a:t>
            </a:r>
            <a:endParaRPr lang="en-US" sz="1650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6242685"/>
            <a:ext cx="1077397" cy="129290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680722" y="645806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Apoptotic Processes</a:t>
            </a:r>
            <a:endParaRPr lang="en-US" sz="2100" dirty="0"/>
          </a:p>
        </p:txBody>
      </p:sp>
      <p:sp>
        <p:nvSpPr>
          <p:cNvPr id="16" name="Text 8"/>
          <p:cNvSpPr/>
          <p:nvPr/>
        </p:nvSpPr>
        <p:spPr>
          <a:xfrm>
            <a:off x="7680722" y="6923842"/>
            <a:ext cx="615588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Enriched in CD8+ exhausted cells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607" y="2361605"/>
            <a:ext cx="4919186" cy="350639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67877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Volcano Plot of Differential Expression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269164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2734151"/>
            <a:ext cx="340162" cy="42529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530906" y="2691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Upregulated Genes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1530906" y="318206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CTLA4, IL2RA, TNFRSF18 in Tregs</a:t>
            </a:r>
            <a:endParaRPr lang="en-US" sz="1750" dirty="0"/>
          </a:p>
        </p:txBody>
      </p:sp>
      <p:sp>
        <p:nvSpPr>
          <p:cNvPr id="9" name="Shape 4"/>
          <p:cNvSpPr/>
          <p:nvPr/>
        </p:nvSpPr>
        <p:spPr>
          <a:xfrm>
            <a:off x="793790" y="40269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069437"/>
            <a:ext cx="340162" cy="42529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30906" y="4026932"/>
            <a:ext cx="30329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Downregulated Genes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530906" y="451735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GZMB, PRF1, IFNG in exhausted cells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793790" y="53622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5404723"/>
            <a:ext cx="340162" cy="42529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530906" y="5362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Highest Log2FC</a:t>
            </a:r>
            <a:endParaRPr lang="en-US" sz="2200" dirty="0"/>
          </a:p>
        </p:txBody>
      </p:sp>
      <p:sp>
        <p:nvSpPr>
          <p:cNvPr id="16" name="Text 9"/>
          <p:cNvSpPr/>
          <p:nvPr/>
        </p:nvSpPr>
        <p:spPr>
          <a:xfrm>
            <a:off x="1530906" y="585263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IL2RA shows 4.7-fold increase</a:t>
            </a:r>
            <a:endParaRPr lang="en-US" sz="1750" dirty="0"/>
          </a:p>
        </p:txBody>
      </p:sp>
      <p:sp>
        <p:nvSpPr>
          <p:cNvPr id="17" name="Shape 10"/>
          <p:cNvSpPr/>
          <p:nvPr/>
        </p:nvSpPr>
        <p:spPr>
          <a:xfrm>
            <a:off x="793790" y="669750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6740009"/>
            <a:ext cx="340162" cy="425291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530906" y="6697504"/>
            <a:ext cx="30709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Statistical Significance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1530906" y="718792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127 genes with FDR &lt; 0.01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4952" y="444698"/>
            <a:ext cx="4761428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 Cell Subtype Proportions by Cluster</a:t>
            </a:r>
            <a:endParaRPr lang="en-US" sz="2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4952" y="982266"/>
            <a:ext cx="5876449" cy="418861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674" y="5288875"/>
            <a:ext cx="1670685" cy="604361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198" y="5573673"/>
            <a:ext cx="147518" cy="18442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4880253" y="5393769"/>
            <a:ext cx="1633895" cy="163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Cluster 1 (CD8+ Cytotoxic)</a:t>
            </a:r>
            <a:endParaRPr lang="en-US" sz="1000" dirty="0"/>
          </a:p>
        </p:txBody>
      </p:sp>
      <p:sp>
        <p:nvSpPr>
          <p:cNvPr id="7" name="Text 2"/>
          <p:cNvSpPr/>
          <p:nvPr/>
        </p:nvSpPr>
        <p:spPr>
          <a:xfrm>
            <a:off x="4880253" y="5620583"/>
            <a:ext cx="1633895" cy="167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Dominant in ESCA samples</a:t>
            </a:r>
            <a:endParaRPr lang="en-US" sz="800" dirty="0"/>
          </a:p>
        </p:txBody>
      </p:sp>
      <p:sp>
        <p:nvSpPr>
          <p:cNvPr id="8" name="Shape 3"/>
          <p:cNvSpPr/>
          <p:nvPr/>
        </p:nvSpPr>
        <p:spPr>
          <a:xfrm>
            <a:off x="4801553" y="5902523"/>
            <a:ext cx="9237702" cy="7620"/>
          </a:xfrm>
          <a:prstGeom prst="roundRect">
            <a:avLst>
              <a:gd name="adj" fmla="val 206569"/>
            </a:avLst>
          </a:prstGeom>
          <a:solidFill>
            <a:srgbClr val="535455"/>
          </a:solidFill>
          <a:ln/>
        </p:spPr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9331" y="5919430"/>
            <a:ext cx="3341370" cy="604361"/>
          </a:xfrm>
          <a:prstGeom prst="rect">
            <a:avLst/>
          </a:prstGeom>
        </p:spPr>
      </p:pic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6198" y="6129338"/>
            <a:ext cx="147518" cy="184428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5715595" y="6024324"/>
            <a:ext cx="1260991" cy="163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Cluster 3 (Tregs)</a:t>
            </a:r>
            <a:endParaRPr lang="en-US" sz="1000" dirty="0"/>
          </a:p>
        </p:txBody>
      </p:sp>
      <p:sp>
        <p:nvSpPr>
          <p:cNvPr id="12" name="Text 5"/>
          <p:cNvSpPr/>
          <p:nvPr/>
        </p:nvSpPr>
        <p:spPr>
          <a:xfrm>
            <a:off x="5715595" y="6251138"/>
            <a:ext cx="1260991" cy="167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Enriched in PACA PIK3CA+</a:t>
            </a:r>
            <a:endParaRPr lang="en-US" sz="800" dirty="0"/>
          </a:p>
        </p:txBody>
      </p:sp>
      <p:sp>
        <p:nvSpPr>
          <p:cNvPr id="13" name="Shape 6"/>
          <p:cNvSpPr/>
          <p:nvPr/>
        </p:nvSpPr>
        <p:spPr>
          <a:xfrm>
            <a:off x="5636895" y="6533078"/>
            <a:ext cx="8402360" cy="7620"/>
          </a:xfrm>
          <a:prstGeom prst="roundRect">
            <a:avLst>
              <a:gd name="adj" fmla="val 206569"/>
            </a:avLst>
          </a:prstGeom>
          <a:solidFill>
            <a:srgbClr val="535455"/>
          </a:solidFill>
          <a:ln/>
        </p:spPr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3989" y="6549985"/>
            <a:ext cx="5012055" cy="604361"/>
          </a:xfrm>
          <a:prstGeom prst="rect">
            <a:avLst/>
          </a:prstGeom>
        </p:spPr>
      </p:pic>
      <p:pic>
        <p:nvPicPr>
          <p:cNvPr id="15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6198" y="6759893"/>
            <a:ext cx="147518" cy="184428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6550938" y="6654879"/>
            <a:ext cx="1357789" cy="163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Cluster 5 (Exhausted)</a:t>
            </a:r>
            <a:endParaRPr lang="en-US" sz="1000" dirty="0"/>
          </a:p>
        </p:txBody>
      </p:sp>
      <p:sp>
        <p:nvSpPr>
          <p:cNvPr id="17" name="Text 8"/>
          <p:cNvSpPr/>
          <p:nvPr/>
        </p:nvSpPr>
        <p:spPr>
          <a:xfrm>
            <a:off x="6550938" y="6881693"/>
            <a:ext cx="1357789" cy="167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Higher in advanced stages</a:t>
            </a:r>
            <a:endParaRPr lang="en-US" sz="800" dirty="0"/>
          </a:p>
        </p:txBody>
      </p:sp>
      <p:sp>
        <p:nvSpPr>
          <p:cNvPr id="18" name="Shape 9"/>
          <p:cNvSpPr/>
          <p:nvPr/>
        </p:nvSpPr>
        <p:spPr>
          <a:xfrm>
            <a:off x="6472238" y="7163633"/>
            <a:ext cx="7567017" cy="7620"/>
          </a:xfrm>
          <a:prstGeom prst="roundRect">
            <a:avLst>
              <a:gd name="adj" fmla="val 206569"/>
            </a:avLst>
          </a:prstGeom>
          <a:solidFill>
            <a:srgbClr val="535455"/>
          </a:solidFill>
          <a:ln/>
        </p:spPr>
      </p:sp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646" y="7180540"/>
            <a:ext cx="6682740" cy="604361"/>
          </a:xfrm>
          <a:prstGeom prst="rect">
            <a:avLst/>
          </a:prstGeom>
        </p:spPr>
      </p:pic>
      <p:pic>
        <p:nvPicPr>
          <p:cNvPr id="2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6198" y="7390448"/>
            <a:ext cx="147518" cy="184428"/>
          </a:xfrm>
          <a:prstGeom prst="rect">
            <a:avLst/>
          </a:prstGeom>
        </p:spPr>
      </p:pic>
      <p:sp>
        <p:nvSpPr>
          <p:cNvPr id="21" name="Text 10"/>
          <p:cNvSpPr/>
          <p:nvPr/>
        </p:nvSpPr>
        <p:spPr>
          <a:xfrm>
            <a:off x="7386280" y="7285434"/>
            <a:ext cx="1418630" cy="163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Cluster 7 (Naive CD4+)</a:t>
            </a:r>
            <a:endParaRPr lang="en-US" sz="1000" dirty="0"/>
          </a:p>
        </p:txBody>
      </p:sp>
      <p:sp>
        <p:nvSpPr>
          <p:cNvPr id="22" name="Text 11"/>
          <p:cNvSpPr/>
          <p:nvPr/>
        </p:nvSpPr>
        <p:spPr>
          <a:xfrm>
            <a:off x="7386280" y="7512248"/>
            <a:ext cx="1426012" cy="167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Consistent across all samples</a:t>
            </a:r>
            <a:endParaRPr lang="en-US" sz="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2025-04-04T07:58:37Z</dcterms:created>
  <dcterms:modified xsi:type="dcterms:W3CDTF">2025-04-04T07:58:37Z</dcterms:modified>
</cp:coreProperties>
</file>